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63" r:id="rId3"/>
    <p:sldId id="464" r:id="rId4"/>
    <p:sldId id="484" r:id="rId5"/>
    <p:sldId id="481" r:id="rId6"/>
    <p:sldId id="473" r:id="rId7"/>
    <p:sldId id="474" r:id="rId8"/>
    <p:sldId id="475" r:id="rId9"/>
    <p:sldId id="476" r:id="rId10"/>
    <p:sldId id="479" r:id="rId11"/>
    <p:sldId id="482" r:id="rId12"/>
    <p:sldId id="483" r:id="rId13"/>
    <p:sldId id="480" r:id="rId14"/>
    <p:sldId id="4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AFC158-0EF8-44F9-BC61-89CF3DD81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5C99ACA-0E19-4468-AA82-C1C9C755B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D54A9F-E5F2-4CB9-8558-524C9E98D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66A7-06E5-4BB6-8635-E4CAB360E46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6FCA2A-F761-4526-8275-6CBAFAE39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EB38DC-948F-4021-8BD7-825807232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69E5-B387-448D-9A00-58D0C88F5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2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E39011-3E98-43A2-AA57-92548FE38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3547CE8-82E8-423A-A443-2331F14B5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4584F8-0AA1-4510-B582-0A9B47CB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66A7-06E5-4BB6-8635-E4CAB360E46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4B2709-AD6B-4D06-B462-165650C1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2A58B4-EB0F-435D-ADE3-2975B03D3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69E5-B387-448D-9A00-58D0C88F5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1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05A21F5-2EB6-4515-8F50-872ECED35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DCA1981-DAB2-44FC-ACE1-56C2B9A65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74C9223-1003-4850-8B1C-B58521A4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66A7-06E5-4BB6-8635-E4CAB360E46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17750C-15E6-4AB9-82B6-39A440046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F67CA2-DAD2-4313-A5D7-BE3095DE7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69E5-B387-448D-9A00-58D0C88F5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8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B1FDCF-7B47-4084-BBDA-DDE805836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DB331A-DC48-4AB3-90DA-D37ABB7F1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E433F4-9DEF-4246-8F27-CC1DFA926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66A7-06E5-4BB6-8635-E4CAB360E46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C29158-3419-435D-9769-4D20EDCD2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60C0CF-A856-4CD5-ABD6-24B2FEF22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69E5-B387-448D-9A00-58D0C88F5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3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200E59-5226-45FC-BC43-18029F31A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E958A76-C1CF-4A2B-AEC7-3D0D3B2C6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B0B836-C372-48EE-9F7D-F00C60419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66A7-06E5-4BB6-8635-E4CAB360E46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5F46FE-E48D-4D9A-B876-C9E2E790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C1CB6E-1AF0-417D-9428-5ABD87419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69E5-B387-448D-9A00-58D0C88F5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0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DB6D4E-8BD9-4D32-9753-61B0642E1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933787-68B3-4F94-B745-2FD5B6B23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9E7DB60-30A3-4A18-8D94-3D8F50D9E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428478-708D-4016-B461-B201D1D94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66A7-06E5-4BB6-8635-E4CAB360E46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9A96E2A-7490-48F9-A4F3-6E6C201F6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02F2195-7039-4896-84ED-C7E622776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69E5-B387-448D-9A00-58D0C88F5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8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CC9416-1785-4122-8F07-38C3C4736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8DFCE1-A060-4A96-BBE0-F36782C0D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8055BC5-BCA7-45FF-BE54-042AE4AA2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3220B5F-4994-4EBF-A946-9EE8A9B76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EC58575-B2B2-409B-B420-36060ED44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471494A-4D9D-4BAA-B0F0-5CB449E48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66A7-06E5-4BB6-8635-E4CAB360E46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39A5643-43CF-4F6D-BAA2-28729928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BAD8C70-DDA4-461A-BA99-7F1F5C5D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69E5-B387-448D-9A00-58D0C88F5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4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B980FC-D22F-4D91-9E2D-5EAFB5DEF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552F153-9796-44BE-8C11-A5DFFAACA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66A7-06E5-4BB6-8635-E4CAB360E46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B6750DC-C133-4034-BBC8-018CA96C5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24090BF-C261-488C-BBFA-1168FC239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69E5-B387-448D-9A00-58D0C88F5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5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C7393E0-F78C-4DAB-A939-8D7095A7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66A7-06E5-4BB6-8635-E4CAB360E46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0B99476-D049-4753-AE76-EB186317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E027F81-1169-414C-9436-64B1B32EC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69E5-B387-448D-9A00-58D0C88F5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7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CED736-A473-47DB-AD13-BF139DE0C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CE9CD8-3646-4781-A824-E700B5BBA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6B78E4E-95A7-43A4-AD8A-35E4B99B4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BF3DCC5-7398-411B-9F0A-EB42FC44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66A7-06E5-4BB6-8635-E4CAB360E46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317BB8A-0CB1-4C54-A1FD-5207C728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98A655-0F1B-4AD8-8C9F-FAAB350C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69E5-B387-448D-9A00-58D0C88F5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3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063BB5-CF4E-4747-9D21-E5371C177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1133C97-CFD7-4091-829A-7B52EDE03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E98DC14-6824-49C1-B09B-35825D970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F8B5998-C844-4E61-98B5-3EA073305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66A7-06E5-4BB6-8635-E4CAB360E46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AB7D49B-1F5A-459E-B366-8D639A1B0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8EA8262-E143-4973-ACAA-36DA07DA2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69E5-B387-448D-9A00-58D0C88F5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2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7582329-C499-4D02-B0A4-EF85F4619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1C9FFC-4C7D-4FB6-B343-1B5F86F6B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B1DA1E-2D08-416E-B1AC-D1AD1DC176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F66A7-06E5-4BB6-8635-E4CAB360E46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5B55AB-B831-4C70-8F63-82CD43094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D581A9-790E-4ACA-A568-D153CEBFD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C69E5-B387-448D-9A00-58D0C88F5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4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B74BCB-5617-4FF2-99F5-1686B3AF09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 Term II Review</a:t>
            </a:r>
          </a:p>
        </p:txBody>
      </p:sp>
    </p:spTree>
    <p:extLst>
      <p:ext uri="{BB962C8B-B14F-4D97-AF65-F5344CB8AC3E}">
        <p14:creationId xmlns:p14="http://schemas.microsoft.com/office/powerpoint/2010/main" val="3207593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Number Placeholder 5">
            <a:extLst>
              <a:ext uri="{FF2B5EF4-FFF2-40B4-BE49-F238E27FC236}">
                <a16:creationId xmlns:a16="http://schemas.microsoft.com/office/drawing/2014/main" id="{BC861CB4-830E-41CD-BE49-8ADE250FEA3E}"/>
              </a:ext>
            </a:extLst>
          </p:cNvPr>
          <p:cNvSpPr txBox="1">
            <a:spLocks noGrp="1"/>
          </p:cNvSpPr>
          <p:nvPr/>
        </p:nvSpPr>
        <p:spPr bwMode="auto">
          <a:xfrm>
            <a:off x="1524001" y="63690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B306698-B188-4792-81E9-10305CD3E296}" type="slidenum">
              <a:rPr lang="en-US" altLang="en-US" sz="2600" b="1">
                <a:solidFill>
                  <a:schemeClr val="bg1"/>
                </a:solidFill>
                <a:cs typeface="Times New Roman" panose="02020603050405020304" pitchFamily="18" charset="0"/>
              </a:rPr>
              <a:pPr eaLnBrk="1" hangingPunct="1"/>
              <a:t>10</a:t>
            </a:fld>
            <a:endParaRPr lang="en-US" altLang="en-US" sz="2600" b="1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78179" name="Rectangle 2">
            <a:extLst>
              <a:ext uri="{FF2B5EF4-FFF2-40B4-BE49-F238E27FC236}">
                <a16:creationId xmlns:a16="http://schemas.microsoft.com/office/drawing/2014/main" id="{08294B94-66DD-47F2-BFCF-A337DE8C60A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zh-CN" sz="3100" dirty="0">
                <a:latin typeface="Comic Sans MS" panose="030F0702030302020204" pitchFamily="66" charset="0"/>
              </a:rPr>
              <a:t>Common Security Bugs</a:t>
            </a:r>
            <a:endParaRPr lang="en-CA" altLang="zh-CN" sz="3100" dirty="0">
              <a:latin typeface="Times New Roman" panose="02020603050405020304" pitchFamily="18" charset="0"/>
            </a:endParaRPr>
          </a:p>
        </p:txBody>
      </p:sp>
      <p:sp>
        <p:nvSpPr>
          <p:cNvPr id="178180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C0ED65C-8BA5-40CE-94B4-54EB35EC6FF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1676400"/>
            <a:ext cx="7848600" cy="495300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Comic Sans MS" panose="030F0702030302020204" pitchFamily="66" charset="0"/>
              </a:rPr>
              <a:t> The concept of buffer overflow, stack status when buffer overflow happens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Comic Sans MS" panose="030F0702030302020204" pitchFamily="66" charset="0"/>
              </a:rPr>
              <a:t> How to provide inputs to result in an SQL injection or OS injection*</a:t>
            </a:r>
          </a:p>
        </p:txBody>
      </p:sp>
    </p:spTree>
    <p:extLst>
      <p:ext uri="{BB962C8B-B14F-4D97-AF65-F5344CB8AC3E}">
        <p14:creationId xmlns:p14="http://schemas.microsoft.com/office/powerpoint/2010/main" val="4292124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Number Placeholder 5">
            <a:extLst>
              <a:ext uri="{FF2B5EF4-FFF2-40B4-BE49-F238E27FC236}">
                <a16:creationId xmlns:a16="http://schemas.microsoft.com/office/drawing/2014/main" id="{BC861CB4-830E-41CD-BE49-8ADE250FEA3E}"/>
              </a:ext>
            </a:extLst>
          </p:cNvPr>
          <p:cNvSpPr txBox="1">
            <a:spLocks noGrp="1"/>
          </p:cNvSpPr>
          <p:nvPr/>
        </p:nvSpPr>
        <p:spPr bwMode="auto">
          <a:xfrm>
            <a:off x="1524001" y="63690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B306698-B188-4792-81E9-10305CD3E296}" type="slidenum">
              <a:rPr lang="en-US" altLang="en-US" sz="2600" b="1">
                <a:solidFill>
                  <a:schemeClr val="bg1"/>
                </a:solidFill>
                <a:cs typeface="Times New Roman" panose="02020603050405020304" pitchFamily="18" charset="0"/>
              </a:rPr>
              <a:pPr eaLnBrk="1" hangingPunct="1"/>
              <a:t>11</a:t>
            </a:fld>
            <a:endParaRPr lang="en-US" altLang="en-US" sz="2600" b="1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78179" name="Rectangle 2">
            <a:extLst>
              <a:ext uri="{FF2B5EF4-FFF2-40B4-BE49-F238E27FC236}">
                <a16:creationId xmlns:a16="http://schemas.microsoft.com/office/drawing/2014/main" id="{08294B94-66DD-47F2-BFCF-A337DE8C60A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zh-CN" sz="3100" dirty="0">
                <a:latin typeface="Comic Sans MS" panose="030F0702030302020204" pitchFamily="66" charset="0"/>
              </a:rPr>
              <a:t>Common Performance Bugs</a:t>
            </a:r>
            <a:endParaRPr lang="en-CA" altLang="zh-CN" sz="3100" dirty="0">
              <a:latin typeface="Times New Roman" panose="02020603050405020304" pitchFamily="18" charset="0"/>
            </a:endParaRPr>
          </a:p>
        </p:txBody>
      </p:sp>
      <p:sp>
        <p:nvSpPr>
          <p:cNvPr id="178180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C0ED65C-8BA5-40CE-94B4-54EB35EC6FF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1676400"/>
            <a:ext cx="7848600" cy="4953000"/>
          </a:xfrm>
        </p:spPr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Comic Sans MS" panose="030F0702030302020204" pitchFamily="66" charset="0"/>
              </a:rPr>
              <a:t>Three major types of bugs causing time inefficiency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Comic Sans MS" panose="030F0702030302020204" pitchFamily="66" charset="0"/>
              </a:rPr>
              <a:t> The concept of memory leak and find memory leak bugs within code snippets*</a:t>
            </a:r>
          </a:p>
        </p:txBody>
      </p:sp>
    </p:spTree>
    <p:extLst>
      <p:ext uri="{BB962C8B-B14F-4D97-AF65-F5344CB8AC3E}">
        <p14:creationId xmlns:p14="http://schemas.microsoft.com/office/powerpoint/2010/main" val="4106247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Number Placeholder 5">
            <a:extLst>
              <a:ext uri="{FF2B5EF4-FFF2-40B4-BE49-F238E27FC236}">
                <a16:creationId xmlns:a16="http://schemas.microsoft.com/office/drawing/2014/main" id="{BC861CB4-830E-41CD-BE49-8ADE250FEA3E}"/>
              </a:ext>
            </a:extLst>
          </p:cNvPr>
          <p:cNvSpPr txBox="1">
            <a:spLocks noGrp="1"/>
          </p:cNvSpPr>
          <p:nvPr/>
        </p:nvSpPr>
        <p:spPr bwMode="auto">
          <a:xfrm>
            <a:off x="1524001" y="63690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B306698-B188-4792-81E9-10305CD3E296}" type="slidenum">
              <a:rPr lang="en-US" altLang="en-US" sz="2600" b="1">
                <a:solidFill>
                  <a:schemeClr val="bg1"/>
                </a:solidFill>
                <a:cs typeface="Times New Roman" panose="02020603050405020304" pitchFamily="18" charset="0"/>
              </a:rPr>
              <a:pPr eaLnBrk="1" hangingPunct="1"/>
              <a:t>12</a:t>
            </a:fld>
            <a:endParaRPr lang="en-US" altLang="en-US" sz="2600" b="1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78179" name="Rectangle 2">
            <a:extLst>
              <a:ext uri="{FF2B5EF4-FFF2-40B4-BE49-F238E27FC236}">
                <a16:creationId xmlns:a16="http://schemas.microsoft.com/office/drawing/2014/main" id="{08294B94-66DD-47F2-BFCF-A337DE8C60A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zh-CN" sz="3100" dirty="0">
                <a:latin typeface="Comic Sans MS" panose="030F0702030302020204" pitchFamily="66" charset="0"/>
              </a:rPr>
              <a:t>Coding Styles</a:t>
            </a:r>
            <a:endParaRPr lang="en-CA" altLang="zh-CN" sz="3100" dirty="0">
              <a:latin typeface="Times New Roman" panose="02020603050405020304" pitchFamily="18" charset="0"/>
            </a:endParaRPr>
          </a:p>
        </p:txBody>
      </p:sp>
      <p:sp>
        <p:nvSpPr>
          <p:cNvPr id="178180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C0ED65C-8BA5-40CE-94B4-54EB35EC6FF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1676400"/>
            <a:ext cx="78486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latin typeface="Comic Sans MS" panose="030F0702030302020204" pitchFamily="66" charset="0"/>
              </a:rPr>
              <a:t>Know about proper coding styles at all levels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latin typeface="Comic Sans MS" panose="030F0702030302020204" pitchFamily="66" charset="0"/>
              </a:rPr>
              <a:t>Find coding style problems in given code*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latin typeface="Comic Sans MS" panose="030F0702030302020204" pitchFamily="66" charset="0"/>
              </a:rPr>
              <a:t>Know about proper commenting, and how to generate Javadoc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4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Number Placeholder 5">
            <a:extLst>
              <a:ext uri="{FF2B5EF4-FFF2-40B4-BE49-F238E27FC236}">
                <a16:creationId xmlns:a16="http://schemas.microsoft.com/office/drawing/2014/main" id="{66591F9A-3116-4744-A2AC-BCCD398791C8}"/>
              </a:ext>
            </a:extLst>
          </p:cNvPr>
          <p:cNvSpPr txBox="1">
            <a:spLocks noGrp="1"/>
          </p:cNvSpPr>
          <p:nvPr/>
        </p:nvSpPr>
        <p:spPr bwMode="auto">
          <a:xfrm>
            <a:off x="1524001" y="63690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0E084BD-DC78-408C-A11B-A29210D08643}" type="slidenum">
              <a:rPr lang="en-US" altLang="en-US" sz="2600" b="1">
                <a:solidFill>
                  <a:schemeClr val="bg1"/>
                </a:solidFill>
                <a:cs typeface="Times New Roman" panose="02020603050405020304" pitchFamily="18" charset="0"/>
              </a:rPr>
              <a:pPr eaLnBrk="1" hangingPunct="1"/>
              <a:t>13</a:t>
            </a:fld>
            <a:endParaRPr lang="en-US" altLang="en-US" sz="2600" b="1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79203" name="Rectangle 2">
            <a:extLst>
              <a:ext uri="{FF2B5EF4-FFF2-40B4-BE49-F238E27FC236}">
                <a16:creationId xmlns:a16="http://schemas.microsoft.com/office/drawing/2014/main" id="{3F1EE447-8F3E-400A-AC30-7ABA97F0A3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zh-CN" sz="3100">
                <a:latin typeface="Comic Sans MS" panose="030F0702030302020204" pitchFamily="66" charset="0"/>
              </a:rPr>
              <a:t>Exception Handling</a:t>
            </a:r>
            <a:endParaRPr lang="en-CA" altLang="zh-CN" sz="3100">
              <a:latin typeface="Times New Roman" panose="02020603050405020304" pitchFamily="18" charset="0"/>
            </a:endParaRPr>
          </a:p>
        </p:txBody>
      </p:sp>
      <p:sp>
        <p:nvSpPr>
          <p:cNvPr id="179204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1E0031E-1733-4092-B1E6-7CC4774092B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1676400"/>
            <a:ext cx="78486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latin typeface="Comic Sans MS" panose="030F0702030302020204" pitchFamily="66" charset="0"/>
              </a:rPr>
              <a:t>Control flow of try-catch-finally block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latin typeface="Comic Sans MS" panose="030F0702030302020204" pitchFamily="66" charset="0"/>
              </a:rPr>
              <a:t>Good Catch and Bad Catch*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latin typeface="Comic Sans MS" panose="030F0702030302020204" pitchFamily="66" charset="0"/>
              </a:rPr>
              <a:t>Re-throw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latin typeface="Comic Sans MS" panose="030F0702030302020204" pitchFamily="66" charset="0"/>
              </a:rPr>
              <a:t>Find errors in try-catch-finally code samples*</a:t>
            </a:r>
            <a:endParaRPr lang="en-US" altLang="en-US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860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Number Placeholder 5">
            <a:extLst>
              <a:ext uri="{FF2B5EF4-FFF2-40B4-BE49-F238E27FC236}">
                <a16:creationId xmlns:a16="http://schemas.microsoft.com/office/drawing/2014/main" id="{90B61368-3B95-46EA-BFD8-ED04C9BB063C}"/>
              </a:ext>
            </a:extLst>
          </p:cNvPr>
          <p:cNvSpPr txBox="1">
            <a:spLocks noGrp="1"/>
          </p:cNvSpPr>
          <p:nvPr/>
        </p:nvSpPr>
        <p:spPr bwMode="auto">
          <a:xfrm>
            <a:off x="1524001" y="63690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261D760-ED54-43D6-9F82-3843BACED513}" type="slidenum">
              <a:rPr lang="en-US" altLang="en-US" sz="2600" b="1">
                <a:solidFill>
                  <a:schemeClr val="bg1"/>
                </a:solidFill>
                <a:cs typeface="Times New Roman" panose="02020603050405020304" pitchFamily="18" charset="0"/>
              </a:rPr>
              <a:pPr eaLnBrk="1" hangingPunct="1"/>
              <a:t>14</a:t>
            </a:fld>
            <a:endParaRPr lang="en-US" altLang="en-US" sz="2600" b="1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77155" name="Rectangle 2">
            <a:extLst>
              <a:ext uri="{FF2B5EF4-FFF2-40B4-BE49-F238E27FC236}">
                <a16:creationId xmlns:a16="http://schemas.microsoft.com/office/drawing/2014/main" id="{763091B6-FA3B-481E-8910-6ED0ACDE961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zh-CN" sz="3100">
                <a:latin typeface="Comic Sans MS" panose="030F0702030302020204" pitchFamily="66" charset="0"/>
              </a:rPr>
              <a:t>Static Bug Detection</a:t>
            </a:r>
            <a:endParaRPr lang="en-CA" altLang="zh-CN" sz="3100">
              <a:latin typeface="Times New Roman" panose="02020603050405020304" pitchFamily="18" charset="0"/>
            </a:endParaRPr>
          </a:p>
        </p:txBody>
      </p:sp>
      <p:sp>
        <p:nvSpPr>
          <p:cNvPr id="177156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05215635-22FC-4B13-9FB0-37143758B02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1676400"/>
            <a:ext cx="78486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Comic Sans MS" panose="030F0702030302020204" pitchFamily="66" charset="0"/>
              </a:rPr>
              <a:t>Major types of specifications*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Comic Sans MS" panose="030F0702030302020204" pitchFamily="66" charset="0"/>
              </a:rPr>
              <a:t>General specifications and relevant bugs when violated*</a:t>
            </a:r>
          </a:p>
        </p:txBody>
      </p:sp>
    </p:spTree>
    <p:extLst>
      <p:ext uri="{BB962C8B-B14F-4D97-AF65-F5344CB8AC3E}">
        <p14:creationId xmlns:p14="http://schemas.microsoft.com/office/powerpoint/2010/main" val="313312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Number Placeholder 5">
            <a:extLst>
              <a:ext uri="{FF2B5EF4-FFF2-40B4-BE49-F238E27FC236}">
                <a16:creationId xmlns:a16="http://schemas.microsoft.com/office/drawing/2014/main" id="{07D321CC-E846-4647-AC45-29CE006830BF}"/>
              </a:ext>
            </a:extLst>
          </p:cNvPr>
          <p:cNvSpPr txBox="1">
            <a:spLocks noGrp="1"/>
          </p:cNvSpPr>
          <p:nvPr/>
        </p:nvSpPr>
        <p:spPr bwMode="auto">
          <a:xfrm>
            <a:off x="1524001" y="63690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BDF65F4-C4FD-406D-A7DF-E402BF5283F9}" type="slidenum">
              <a:rPr lang="en-US" altLang="en-US" sz="2600" b="1">
                <a:solidFill>
                  <a:schemeClr val="bg1"/>
                </a:solidFill>
                <a:cs typeface="Times New Roman" panose="02020603050405020304" pitchFamily="18" charset="0"/>
              </a:rPr>
              <a:pPr eaLnBrk="1" hangingPunct="1"/>
              <a:t>2</a:t>
            </a:fld>
            <a:endParaRPr lang="en-US" altLang="en-US" sz="2600" b="1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71011" name="Rectangle 2">
            <a:extLst>
              <a:ext uri="{FF2B5EF4-FFF2-40B4-BE49-F238E27FC236}">
                <a16:creationId xmlns:a16="http://schemas.microsoft.com/office/drawing/2014/main" id="{CAD785F6-3529-480D-A2E1-7BB89E36E4B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zh-CN" sz="2600">
                <a:latin typeface="Comic Sans MS" panose="030F0702030302020204" pitchFamily="66" charset="0"/>
              </a:rPr>
              <a:t>A review of the contents covered by </a:t>
            </a:r>
            <a:br>
              <a:rPr lang="en-US" altLang="zh-CN" sz="2600">
                <a:latin typeface="Comic Sans MS" panose="030F0702030302020204" pitchFamily="66" charset="0"/>
              </a:rPr>
            </a:br>
            <a:r>
              <a:rPr lang="en-US" altLang="zh-CN" sz="2600">
                <a:latin typeface="Comic Sans MS" panose="030F0702030302020204" pitchFamily="66" charset="0"/>
              </a:rPr>
              <a:t>the final exam</a:t>
            </a:r>
            <a:endParaRPr lang="en-CA" altLang="zh-CN" sz="2600">
              <a:latin typeface="Times New Roman" panose="02020603050405020304" pitchFamily="18" charset="0"/>
            </a:endParaRPr>
          </a:p>
        </p:txBody>
      </p:sp>
      <p:sp>
        <p:nvSpPr>
          <p:cNvPr id="17101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CE5992D-B0B7-46DD-9F3E-3279F2A67EF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1676400"/>
            <a:ext cx="78486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latin typeface="Comic Sans MS" panose="030F0702030302020204" pitchFamily="66" charset="0"/>
              </a:rPr>
              <a:t>* : will be covered by the final exam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latin typeface="Comic Sans MS" panose="030F0702030302020204" pitchFamily="66" charset="0"/>
              </a:rPr>
              <a:t>Other contents listed: may be covered by the final exam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latin typeface="Comic Sans MS" panose="030F0702030302020204" pitchFamily="66" charset="0"/>
              </a:rPr>
              <a:t>Contents not listed: will not be covered by the final exam</a:t>
            </a:r>
          </a:p>
        </p:txBody>
      </p:sp>
    </p:spTree>
    <p:extLst>
      <p:ext uri="{BB962C8B-B14F-4D97-AF65-F5344CB8AC3E}">
        <p14:creationId xmlns:p14="http://schemas.microsoft.com/office/powerpoint/2010/main" val="73580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Number Placeholder 5">
            <a:extLst>
              <a:ext uri="{FF2B5EF4-FFF2-40B4-BE49-F238E27FC236}">
                <a16:creationId xmlns:a16="http://schemas.microsoft.com/office/drawing/2014/main" id="{48882B54-DA21-406E-AD4A-E9AA810D3925}"/>
              </a:ext>
            </a:extLst>
          </p:cNvPr>
          <p:cNvSpPr txBox="1">
            <a:spLocks noGrp="1"/>
          </p:cNvSpPr>
          <p:nvPr/>
        </p:nvSpPr>
        <p:spPr bwMode="auto">
          <a:xfrm>
            <a:off x="1524001" y="63690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38F6F4A-2FBC-4D2C-8231-ACB24C92C171}" type="slidenum">
              <a:rPr lang="en-US" altLang="en-US" sz="2600" b="1">
                <a:solidFill>
                  <a:schemeClr val="bg1"/>
                </a:solidFill>
                <a:cs typeface="Times New Roman" panose="02020603050405020304" pitchFamily="18" charset="0"/>
              </a:rPr>
              <a:pPr eaLnBrk="1" hangingPunct="1"/>
              <a:t>3</a:t>
            </a:fld>
            <a:endParaRPr lang="en-US" altLang="en-US" sz="2600" b="1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72035" name="Rectangle 2">
            <a:extLst>
              <a:ext uri="{FF2B5EF4-FFF2-40B4-BE49-F238E27FC236}">
                <a16:creationId xmlns:a16="http://schemas.microsoft.com/office/drawing/2014/main" id="{6728624D-C47A-4CF6-A8D8-D4BF415A916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zh-CN" sz="3100">
                <a:latin typeface="Comic Sans MS" panose="030F0702030302020204" pitchFamily="66" charset="0"/>
              </a:rPr>
              <a:t>Mid-term II</a:t>
            </a:r>
            <a:endParaRPr lang="en-CA" altLang="zh-CN" sz="3100">
              <a:latin typeface="Times New Roman" panose="02020603050405020304" pitchFamily="18" charset="0"/>
            </a:endParaRPr>
          </a:p>
        </p:txBody>
      </p:sp>
      <p:sp>
        <p:nvSpPr>
          <p:cNvPr id="172036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0A43CB6-242C-4588-B0C3-D7AF9863037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1676400"/>
            <a:ext cx="78486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Comic Sans MS" panose="030F0702030302020204" pitchFamily="66" charset="0"/>
              </a:rPr>
              <a:t>Account for 20% of the grade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Comic Sans MS" panose="030F0702030302020204" pitchFamily="66" charset="0"/>
              </a:rPr>
              <a:t>100 points in total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Comic Sans MS" panose="030F0702030302020204" pitchFamily="66" charset="0"/>
              </a:rPr>
              <a:t>32% multiple choice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Comic Sans MS" panose="030F0702030302020204" pitchFamily="66" charset="0"/>
              </a:rPr>
              <a:t>68% questions and answer 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altLang="en-US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314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Number Placeholder 5">
            <a:extLst>
              <a:ext uri="{FF2B5EF4-FFF2-40B4-BE49-F238E27FC236}">
                <a16:creationId xmlns:a16="http://schemas.microsoft.com/office/drawing/2014/main" id="{BFD3F3F1-9C89-436D-8BC7-EE4D492BA444}"/>
              </a:ext>
            </a:extLst>
          </p:cNvPr>
          <p:cNvSpPr txBox="1">
            <a:spLocks noGrp="1"/>
          </p:cNvSpPr>
          <p:nvPr/>
        </p:nvSpPr>
        <p:spPr bwMode="auto">
          <a:xfrm>
            <a:off x="1524001" y="63690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F667873-90FB-417B-B3BE-7E818381F8D7}" type="slidenum">
              <a:rPr lang="en-US" altLang="en-US" sz="2600" b="1">
                <a:solidFill>
                  <a:schemeClr val="bg1"/>
                </a:solidFill>
                <a:cs typeface="Times New Roman" panose="02020603050405020304" pitchFamily="18" charset="0"/>
              </a:rPr>
              <a:pPr eaLnBrk="1" hangingPunct="1"/>
              <a:t>4</a:t>
            </a:fld>
            <a:endParaRPr lang="en-US" altLang="en-US" sz="2600" b="1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73059" name="Rectangle 2">
            <a:extLst>
              <a:ext uri="{FF2B5EF4-FFF2-40B4-BE49-F238E27FC236}">
                <a16:creationId xmlns:a16="http://schemas.microsoft.com/office/drawing/2014/main" id="{C6C4B4F9-7CB9-4582-BD23-8EDBAB97A0B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zh-CN" sz="3100" dirty="0">
                <a:latin typeface="Comic Sans MS" panose="030F0702030302020204" pitchFamily="66" charset="0"/>
              </a:rPr>
              <a:t>Higher-level Testing</a:t>
            </a:r>
            <a:endParaRPr lang="en-CA" altLang="zh-CN" sz="3100" dirty="0">
              <a:latin typeface="Times New Roman" panose="02020603050405020304" pitchFamily="18" charset="0"/>
            </a:endParaRPr>
          </a:p>
        </p:txBody>
      </p:sp>
      <p:sp>
        <p:nvSpPr>
          <p:cNvPr id="173060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B26BFFA-4511-48D8-A448-8BEF3F206E5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1676400"/>
            <a:ext cx="78486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Comic Sans MS" panose="030F0702030302020204" pitchFamily="66" charset="0"/>
              </a:rPr>
              <a:t> System Testing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Comic Sans MS" panose="030F0702030302020204" pitchFamily="66" charset="0"/>
              </a:rPr>
              <a:t>Factors to be considered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Comic Sans MS" panose="030F0702030302020204" pitchFamily="66" charset="0"/>
              </a:rPr>
              <a:t> GUI Testing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Comic Sans MS" panose="030F0702030302020204" pitchFamily="66" charset="0"/>
              </a:rPr>
              <a:t> Event Based testing tools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Comic Sans MS" panose="030F0702030302020204" pitchFamily="66" charset="0"/>
              </a:rPr>
              <a:t> </a:t>
            </a:r>
            <a:r>
              <a:rPr lang="en-US" altLang="en-US">
                <a:latin typeface="Comic Sans MS" panose="030F0702030302020204" pitchFamily="66" charset="0"/>
              </a:rPr>
              <a:t>Screen Based testing tools</a:t>
            </a:r>
            <a:endParaRPr lang="en-US" altLang="en-US" dirty="0">
              <a:latin typeface="Comic Sans MS" panose="030F0702030302020204" pitchFamily="66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altLang="en-US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Number Placeholder 5">
            <a:extLst>
              <a:ext uri="{FF2B5EF4-FFF2-40B4-BE49-F238E27FC236}">
                <a16:creationId xmlns:a16="http://schemas.microsoft.com/office/drawing/2014/main" id="{BFD3F3F1-9C89-436D-8BC7-EE4D492BA444}"/>
              </a:ext>
            </a:extLst>
          </p:cNvPr>
          <p:cNvSpPr txBox="1">
            <a:spLocks noGrp="1"/>
          </p:cNvSpPr>
          <p:nvPr/>
        </p:nvSpPr>
        <p:spPr bwMode="auto">
          <a:xfrm>
            <a:off x="1524001" y="63690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F667873-90FB-417B-B3BE-7E818381F8D7}" type="slidenum">
              <a:rPr lang="en-US" altLang="en-US" sz="2600" b="1">
                <a:solidFill>
                  <a:schemeClr val="bg1"/>
                </a:solidFill>
                <a:cs typeface="Times New Roman" panose="02020603050405020304" pitchFamily="18" charset="0"/>
              </a:rPr>
              <a:pPr eaLnBrk="1" hangingPunct="1"/>
              <a:t>5</a:t>
            </a:fld>
            <a:endParaRPr lang="en-US" altLang="en-US" sz="2600" b="1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73059" name="Rectangle 2">
            <a:extLst>
              <a:ext uri="{FF2B5EF4-FFF2-40B4-BE49-F238E27FC236}">
                <a16:creationId xmlns:a16="http://schemas.microsoft.com/office/drawing/2014/main" id="{C6C4B4F9-7CB9-4582-BD23-8EDBAB97A0B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zh-CN" sz="3100" dirty="0">
                <a:latin typeface="Comic Sans MS" panose="030F0702030302020204" pitchFamily="66" charset="0"/>
              </a:rPr>
              <a:t>Regression Testing</a:t>
            </a:r>
            <a:endParaRPr lang="en-CA" altLang="zh-CN" sz="3100" dirty="0">
              <a:latin typeface="Times New Roman" panose="02020603050405020304" pitchFamily="18" charset="0"/>
            </a:endParaRPr>
          </a:p>
        </p:txBody>
      </p:sp>
      <p:sp>
        <p:nvSpPr>
          <p:cNvPr id="173060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B26BFFA-4511-48D8-A448-8BEF3F206E5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1676400"/>
            <a:ext cx="78486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Comic Sans MS" panose="030F0702030302020204" pitchFamily="66" charset="0"/>
              </a:rPr>
              <a:t>Test Case Prioritization*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200" dirty="0">
                <a:latin typeface="Comic Sans MS" panose="030F0702030302020204" pitchFamily="66" charset="0"/>
              </a:rPr>
              <a:t> Code-coverage based prioritization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200" dirty="0">
                <a:latin typeface="Comic Sans MS" panose="030F0702030302020204" pitchFamily="66" charset="0"/>
              </a:rPr>
              <a:t> Combination-coverage based prioritization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200" dirty="0">
                <a:latin typeface="Comic Sans MS" panose="030F0702030302020204" pitchFamily="66" charset="0"/>
              </a:rPr>
              <a:t> Total Strategy and Additional Strategy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Comic Sans MS" panose="030F0702030302020204" pitchFamily="66" charset="0"/>
              </a:rPr>
              <a:t>Testing change relevant code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200" dirty="0">
                <a:latin typeface="Comic Sans MS" panose="030F0702030302020204" pitchFamily="66" charset="0"/>
              </a:rPr>
              <a:t> Control Dependency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200" dirty="0">
                <a:latin typeface="Comic Sans MS" panose="030F0702030302020204" pitchFamily="66" charset="0"/>
              </a:rPr>
              <a:t> Data Dependency</a:t>
            </a:r>
          </a:p>
        </p:txBody>
      </p:sp>
    </p:spTree>
    <p:extLst>
      <p:ext uri="{BB962C8B-B14F-4D97-AF65-F5344CB8AC3E}">
        <p14:creationId xmlns:p14="http://schemas.microsoft.com/office/powerpoint/2010/main" val="4477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Number Placeholder 5">
            <a:extLst>
              <a:ext uri="{FF2B5EF4-FFF2-40B4-BE49-F238E27FC236}">
                <a16:creationId xmlns:a16="http://schemas.microsoft.com/office/drawing/2014/main" id="{BFD3F3F1-9C89-436D-8BC7-EE4D492BA444}"/>
              </a:ext>
            </a:extLst>
          </p:cNvPr>
          <p:cNvSpPr txBox="1">
            <a:spLocks noGrp="1"/>
          </p:cNvSpPr>
          <p:nvPr/>
        </p:nvSpPr>
        <p:spPr bwMode="auto">
          <a:xfrm>
            <a:off x="1524001" y="63690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F667873-90FB-417B-B3BE-7E818381F8D7}" type="slidenum">
              <a:rPr lang="en-US" altLang="en-US" sz="2600" b="1">
                <a:solidFill>
                  <a:schemeClr val="bg1"/>
                </a:solidFill>
                <a:cs typeface="Times New Roman" panose="02020603050405020304" pitchFamily="18" charset="0"/>
              </a:rPr>
              <a:pPr eaLnBrk="1" hangingPunct="1"/>
              <a:t>6</a:t>
            </a:fld>
            <a:endParaRPr lang="en-US" altLang="en-US" sz="2600" b="1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73059" name="Rectangle 2">
            <a:extLst>
              <a:ext uri="{FF2B5EF4-FFF2-40B4-BE49-F238E27FC236}">
                <a16:creationId xmlns:a16="http://schemas.microsoft.com/office/drawing/2014/main" id="{C6C4B4F9-7CB9-4582-BD23-8EDBAB97A0B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zh-CN" sz="3100" dirty="0">
                <a:latin typeface="Comic Sans MS" panose="030F0702030302020204" pitchFamily="66" charset="0"/>
              </a:rPr>
              <a:t>Performance Testing</a:t>
            </a:r>
            <a:endParaRPr lang="en-CA" altLang="zh-CN" sz="3100" dirty="0">
              <a:latin typeface="Times New Roman" panose="02020603050405020304" pitchFamily="18" charset="0"/>
            </a:endParaRPr>
          </a:p>
        </p:txBody>
      </p:sp>
      <p:sp>
        <p:nvSpPr>
          <p:cNvPr id="173060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B26BFFA-4511-48D8-A448-8BEF3F206E5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1676400"/>
            <a:ext cx="78486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Comic Sans MS" panose="030F0702030302020204" pitchFamily="66" charset="0"/>
              </a:rPr>
              <a:t> Input Load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200" dirty="0">
                <a:latin typeface="Comic Sans MS" panose="030F0702030302020204" pitchFamily="66" charset="0"/>
              </a:rPr>
              <a:t> Single input length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200" dirty="0">
                <a:latin typeface="Comic Sans MS" panose="030F0702030302020204" pitchFamily="66" charset="0"/>
              </a:rPr>
              <a:t> Number of inputs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200" dirty="0">
                <a:latin typeface="Comic Sans MS" panose="030F0702030302020204" pitchFamily="66" charset="0"/>
              </a:rPr>
              <a:t> Frequency of inputs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Comic Sans MS" panose="030F0702030302020204" pitchFamily="66" charset="0"/>
              </a:rPr>
              <a:t> Concept of stress testing, soak testing and spike testing*</a:t>
            </a:r>
          </a:p>
        </p:txBody>
      </p:sp>
    </p:spTree>
    <p:extLst>
      <p:ext uri="{BB962C8B-B14F-4D97-AF65-F5344CB8AC3E}">
        <p14:creationId xmlns:p14="http://schemas.microsoft.com/office/powerpoint/2010/main" val="747603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Number Placeholder 5">
            <a:extLst>
              <a:ext uri="{FF2B5EF4-FFF2-40B4-BE49-F238E27FC236}">
                <a16:creationId xmlns:a16="http://schemas.microsoft.com/office/drawing/2014/main" id="{4C719D49-46ED-4422-814B-3CCC00D371AB}"/>
              </a:ext>
            </a:extLst>
          </p:cNvPr>
          <p:cNvSpPr txBox="1">
            <a:spLocks noGrp="1"/>
          </p:cNvSpPr>
          <p:nvPr/>
        </p:nvSpPr>
        <p:spPr bwMode="auto">
          <a:xfrm>
            <a:off x="1524001" y="63690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70CF9AF-03E9-4D4D-A490-5D8735B075AE}" type="slidenum">
              <a:rPr lang="en-US" altLang="en-US" sz="2600" b="1">
                <a:solidFill>
                  <a:schemeClr val="bg1"/>
                </a:solidFill>
                <a:cs typeface="Times New Roman" panose="02020603050405020304" pitchFamily="18" charset="0"/>
              </a:rPr>
              <a:pPr eaLnBrk="1" hangingPunct="1"/>
              <a:t>7</a:t>
            </a:fld>
            <a:endParaRPr lang="en-US" altLang="en-US" sz="2600" b="1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74083" name="Rectangle 2">
            <a:extLst>
              <a:ext uri="{FF2B5EF4-FFF2-40B4-BE49-F238E27FC236}">
                <a16:creationId xmlns:a16="http://schemas.microsoft.com/office/drawing/2014/main" id="{8D2A26AF-3F83-402D-8FF4-E89D62F5A1E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zh-CN" sz="3100">
                <a:latin typeface="Comic Sans MS" panose="030F0702030302020204" pitchFamily="66" charset="0"/>
              </a:rPr>
              <a:t>Automatic Test Case Generation</a:t>
            </a:r>
            <a:endParaRPr lang="en-CA" altLang="zh-CN" sz="3100">
              <a:latin typeface="Times New Roman" panose="02020603050405020304" pitchFamily="18" charset="0"/>
            </a:endParaRPr>
          </a:p>
        </p:txBody>
      </p:sp>
      <p:sp>
        <p:nvSpPr>
          <p:cNvPr id="174084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945592FC-12D7-4449-94EE-247999BC1C1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1676400"/>
            <a:ext cx="78486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Comic Sans MS" panose="030F0702030302020204" pitchFamily="66" charset="0"/>
              </a:rPr>
              <a:t> Know what are the major approaches to automatic test case generation*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600" dirty="0">
                <a:latin typeface="Comic Sans MS" panose="030F0702030302020204" pitchFamily="66" charset="0"/>
              </a:rPr>
              <a:t> How to perform adaptive random testing given an input range*</a:t>
            </a:r>
          </a:p>
        </p:txBody>
      </p:sp>
    </p:spTree>
    <p:extLst>
      <p:ext uri="{BB962C8B-B14F-4D97-AF65-F5344CB8AC3E}">
        <p14:creationId xmlns:p14="http://schemas.microsoft.com/office/powerpoint/2010/main" val="357678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Number Placeholder 5">
            <a:extLst>
              <a:ext uri="{FF2B5EF4-FFF2-40B4-BE49-F238E27FC236}">
                <a16:creationId xmlns:a16="http://schemas.microsoft.com/office/drawing/2014/main" id="{79DB5496-111B-4348-B0A0-0DCB6F195FE4}"/>
              </a:ext>
            </a:extLst>
          </p:cNvPr>
          <p:cNvSpPr txBox="1">
            <a:spLocks noGrp="1"/>
          </p:cNvSpPr>
          <p:nvPr/>
        </p:nvSpPr>
        <p:spPr bwMode="auto">
          <a:xfrm>
            <a:off x="1524001" y="63690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53878DF-7BA0-4C8A-89A7-69B1A1DCB9DF}" type="slidenum">
              <a:rPr lang="en-US" altLang="en-US" sz="2600" b="1">
                <a:solidFill>
                  <a:schemeClr val="bg1"/>
                </a:solidFill>
                <a:cs typeface="Times New Roman" panose="02020603050405020304" pitchFamily="18" charset="0"/>
              </a:rPr>
              <a:pPr eaLnBrk="1" hangingPunct="1"/>
              <a:t>8</a:t>
            </a:fld>
            <a:endParaRPr lang="en-US" altLang="en-US" sz="2600" b="1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75107" name="Rectangle 2">
            <a:extLst>
              <a:ext uri="{FF2B5EF4-FFF2-40B4-BE49-F238E27FC236}">
                <a16:creationId xmlns:a16="http://schemas.microsoft.com/office/drawing/2014/main" id="{711EEAB5-8F02-4001-80D5-417B162A0B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zh-CN" sz="3100">
                <a:latin typeface="Comic Sans MS" panose="030F0702030302020204" pitchFamily="66" charset="0"/>
              </a:rPr>
              <a:t>Issue Tracking System</a:t>
            </a:r>
            <a:endParaRPr lang="en-CA" altLang="zh-CN" sz="3100">
              <a:latin typeface="Times New Roman" panose="02020603050405020304" pitchFamily="18" charset="0"/>
            </a:endParaRPr>
          </a:p>
        </p:txBody>
      </p:sp>
      <p:sp>
        <p:nvSpPr>
          <p:cNvPr id="175108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A25ECE2-4678-424A-9507-1905D26BA02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1828800"/>
            <a:ext cx="78486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600">
                <a:latin typeface="Comic Sans MS" panose="030F0702030302020204" pitchFamily="66" charset="0"/>
              </a:rPr>
              <a:t>The major types of issues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600">
                <a:latin typeface="Comic Sans MS" panose="030F0702030302020204" pitchFamily="66" charset="0"/>
              </a:rPr>
              <a:t>The life cycle of an issue*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600">
                <a:latin typeface="Comic Sans MS" panose="030F0702030302020204" pitchFamily="66" charset="0"/>
              </a:rPr>
              <a:t>Major resolution of issues</a:t>
            </a:r>
          </a:p>
        </p:txBody>
      </p:sp>
    </p:spTree>
    <p:extLst>
      <p:ext uri="{BB962C8B-B14F-4D97-AF65-F5344CB8AC3E}">
        <p14:creationId xmlns:p14="http://schemas.microsoft.com/office/powerpoint/2010/main" val="41606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Number Placeholder 5">
            <a:extLst>
              <a:ext uri="{FF2B5EF4-FFF2-40B4-BE49-F238E27FC236}">
                <a16:creationId xmlns:a16="http://schemas.microsoft.com/office/drawing/2014/main" id="{935199DF-381C-48FD-B2AF-FAB6DDA26A00}"/>
              </a:ext>
            </a:extLst>
          </p:cNvPr>
          <p:cNvSpPr txBox="1">
            <a:spLocks noGrp="1"/>
          </p:cNvSpPr>
          <p:nvPr/>
        </p:nvSpPr>
        <p:spPr bwMode="auto">
          <a:xfrm>
            <a:off x="1524001" y="63690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691AB8F-CDAB-4F6E-A340-6CB1CDC53AB3}" type="slidenum">
              <a:rPr lang="en-US" altLang="en-US" sz="2600" b="1">
                <a:solidFill>
                  <a:schemeClr val="bg1"/>
                </a:solidFill>
                <a:cs typeface="Times New Roman" panose="02020603050405020304" pitchFamily="18" charset="0"/>
              </a:rPr>
              <a:pPr eaLnBrk="1" hangingPunct="1"/>
              <a:t>9</a:t>
            </a:fld>
            <a:endParaRPr lang="en-US" altLang="en-US" sz="2600" b="1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76131" name="Rectangle 2">
            <a:extLst>
              <a:ext uri="{FF2B5EF4-FFF2-40B4-BE49-F238E27FC236}">
                <a16:creationId xmlns:a16="http://schemas.microsoft.com/office/drawing/2014/main" id="{08BCF101-947D-4788-9632-AD5F5936F58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zh-CN" sz="3100">
                <a:latin typeface="Comic Sans MS" panose="030F0702030302020204" pitchFamily="66" charset="0"/>
              </a:rPr>
              <a:t>Debugging</a:t>
            </a:r>
            <a:endParaRPr lang="en-CA" altLang="zh-CN" sz="3100">
              <a:latin typeface="Times New Roman" panose="02020603050405020304" pitchFamily="18" charset="0"/>
            </a:endParaRPr>
          </a:p>
        </p:txBody>
      </p:sp>
      <p:sp>
        <p:nvSpPr>
          <p:cNvPr id="17613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519B682-A053-4180-AC22-2F93565CDD4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0" y="1676400"/>
            <a:ext cx="78486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600">
                <a:latin typeface="Comic Sans MS" panose="030F0702030302020204" pitchFamily="66" charset="0"/>
              </a:rPr>
              <a:t>Concept of delta debugging*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600">
                <a:latin typeface="Comic Sans MS" panose="030F0702030302020204" pitchFamily="66" charset="0"/>
              </a:rPr>
              <a:t>Understand the process of delta debugging, given a number of inputs and the input set that will reveal bug*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2600">
                <a:latin typeface="Comic Sans MS" panose="030F0702030302020204" pitchFamily="66" charset="0"/>
              </a:rPr>
              <a:t>Concept of statistical debugging</a:t>
            </a:r>
          </a:p>
        </p:txBody>
      </p:sp>
    </p:spTree>
    <p:extLst>
      <p:ext uri="{BB962C8B-B14F-4D97-AF65-F5344CB8AC3E}">
        <p14:creationId xmlns:p14="http://schemas.microsoft.com/office/powerpoint/2010/main" val="170253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360</Words>
  <Application>Microsoft Office PowerPoint</Application>
  <PresentationFormat>宽屏</PresentationFormat>
  <Paragraphs>72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等线</vt:lpstr>
      <vt:lpstr>等线 Light</vt:lpstr>
      <vt:lpstr>宋体</vt:lpstr>
      <vt:lpstr>Arial</vt:lpstr>
      <vt:lpstr>Calibri</vt:lpstr>
      <vt:lpstr>Calibri Light</vt:lpstr>
      <vt:lpstr>Comic Sans MS</vt:lpstr>
      <vt:lpstr>Times New Roman</vt:lpstr>
      <vt:lpstr>Wingdings</vt:lpstr>
      <vt:lpstr>Office 主题​​</vt:lpstr>
      <vt:lpstr>Mid Term II Review</vt:lpstr>
      <vt:lpstr>A review of the contents covered by  the final exam</vt:lpstr>
      <vt:lpstr>Mid-term II</vt:lpstr>
      <vt:lpstr>Higher-level Testing</vt:lpstr>
      <vt:lpstr>Regression Testing</vt:lpstr>
      <vt:lpstr>Performance Testing</vt:lpstr>
      <vt:lpstr>Automatic Test Case Generation</vt:lpstr>
      <vt:lpstr>Issue Tracking System</vt:lpstr>
      <vt:lpstr>Debugging</vt:lpstr>
      <vt:lpstr>Common Security Bugs</vt:lpstr>
      <vt:lpstr>Common Performance Bugs</vt:lpstr>
      <vt:lpstr>Coding Styles</vt:lpstr>
      <vt:lpstr>Exception Handling</vt:lpstr>
      <vt:lpstr>Static Bug Detection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 Term II Review</dc:title>
  <dc:creator>sean</dc:creator>
  <cp:lastModifiedBy>sean</cp:lastModifiedBy>
  <cp:revision>11</cp:revision>
  <dcterms:created xsi:type="dcterms:W3CDTF">2018-11-28T19:07:34Z</dcterms:created>
  <dcterms:modified xsi:type="dcterms:W3CDTF">2018-11-29T04:14:55Z</dcterms:modified>
</cp:coreProperties>
</file>